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8" r:id="rId2"/>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1B00"/>
    <a:srgbClr val="009D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81"/>
    <p:restoredTop sz="94694"/>
  </p:normalViewPr>
  <p:slideViewPr>
    <p:cSldViewPr snapToGrid="0">
      <p:cViewPr>
        <p:scale>
          <a:sx n="90" d="100"/>
          <a:sy n="90" d="100"/>
        </p:scale>
        <p:origin x="47" y="4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1553236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741883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6007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2414750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445965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64669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2007356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1106208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3184962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3571033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9AB1AB-4C5F-3249-A8EA-0DA015F6A3F4}" type="datetimeFigureOut">
              <a:rPr kumimoji="1" lang="ja-JP" altLang="en-US" smtClean="0"/>
              <a:t>2026/6/1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29567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D99AB1AB-4C5F-3249-A8EA-0DA015F6A3F4}" type="datetimeFigureOut">
              <a:rPr kumimoji="1" lang="ja-JP" altLang="en-US" smtClean="0"/>
              <a:t>2026/6/1</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BB6D27E8-5D51-2445-879B-68F5554580E1}" type="slidenum">
              <a:rPr kumimoji="1" lang="ja-JP" altLang="en-US" smtClean="0"/>
              <a:t>‹#›</a:t>
            </a:fld>
            <a:endParaRPr kumimoji="1" lang="ja-JP" altLang="en-US"/>
          </a:p>
        </p:txBody>
      </p:sp>
    </p:spTree>
    <p:extLst>
      <p:ext uri="{BB962C8B-B14F-4D97-AF65-F5344CB8AC3E}">
        <p14:creationId xmlns:p14="http://schemas.microsoft.com/office/powerpoint/2010/main" val="1809142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C4F5C23-EC7C-CE7D-AC90-C9094FD120CF}"/>
              </a:ext>
            </a:extLst>
          </p:cNvPr>
          <p:cNvSpPr txBox="1"/>
          <p:nvPr/>
        </p:nvSpPr>
        <p:spPr>
          <a:xfrm>
            <a:off x="1891769" y="1713981"/>
            <a:ext cx="4790207" cy="251795"/>
          </a:xfrm>
          <a:prstGeom prst="rect">
            <a:avLst/>
          </a:prstGeom>
          <a:noFill/>
        </p:spPr>
        <p:txBody>
          <a:bodyPr wrap="square" lIns="0" tIns="36000" rIns="0" bIns="0">
            <a:spAutoFit/>
          </a:bodyPr>
          <a:lstStyle/>
          <a:p>
            <a:r>
              <a:rPr lang="en-US" altLang="ja-JP" sz="1400" b="1" dirty="0">
                <a:latin typeface="ＭＳ Ｐゴシック" panose="020B0600070205080204" pitchFamily="50" charset="-128"/>
                <a:ea typeface="ＭＳ Ｐゴシック" panose="020B0600070205080204" pitchFamily="50" charset="-128"/>
              </a:rPr>
              <a:t>7</a:t>
            </a:r>
            <a:r>
              <a:rPr lang="ja-JP" altLang="en-US" sz="1400" b="1" dirty="0">
                <a:latin typeface="ＭＳ Ｐゴシック" panose="020B0600070205080204" pitchFamily="50" charset="-128"/>
                <a:ea typeface="ＭＳ Ｐゴシック" panose="020B0600070205080204" pitchFamily="50" charset="-128"/>
              </a:rPr>
              <a:t>月</a:t>
            </a:r>
            <a:r>
              <a:rPr lang="en-US" altLang="ja-JP" sz="1400" b="1" dirty="0">
                <a:latin typeface="ＭＳ Ｐゴシック" panose="020B0600070205080204" pitchFamily="50" charset="-128"/>
                <a:ea typeface="ＭＳ Ｐゴシック" panose="020B0600070205080204" pitchFamily="50" charset="-128"/>
              </a:rPr>
              <a:t>4</a:t>
            </a:r>
            <a:r>
              <a:rPr lang="ja-JP" altLang="en-US" sz="1400" b="1" dirty="0">
                <a:latin typeface="ＭＳ Ｐゴシック" panose="020B0600070205080204" pitchFamily="50" charset="-128"/>
                <a:ea typeface="ＭＳ Ｐゴシック" panose="020B0600070205080204" pitchFamily="50" charset="-128"/>
              </a:rPr>
              <a:t>日（土）、</a:t>
            </a:r>
            <a:r>
              <a:rPr lang="en-US" altLang="ja-JP" sz="1400" b="1" dirty="0">
                <a:latin typeface="ＭＳ Ｐゴシック" panose="020B0600070205080204" pitchFamily="50" charset="-128"/>
                <a:ea typeface="ＭＳ Ｐゴシック" panose="020B0600070205080204" pitchFamily="50" charset="-128"/>
              </a:rPr>
              <a:t>5</a:t>
            </a:r>
            <a:r>
              <a:rPr lang="ja-JP" altLang="en-US" sz="1400" b="1" dirty="0">
                <a:latin typeface="ＭＳ Ｐゴシック" panose="020B0600070205080204" pitchFamily="50" charset="-128"/>
                <a:ea typeface="ＭＳ Ｐゴシック" panose="020B0600070205080204" pitchFamily="50" charset="-128"/>
              </a:rPr>
              <a:t>日</a:t>
            </a:r>
            <a:r>
              <a:rPr lang="en-US" altLang="ja-JP" sz="1400" b="1" dirty="0">
                <a:latin typeface="ＭＳ Ｐゴシック" panose="020B0600070205080204" pitchFamily="50" charset="-128"/>
                <a:ea typeface="ＭＳ Ｐゴシック" panose="020B0600070205080204" pitchFamily="50" charset="-128"/>
              </a:rPr>
              <a:t>(</a:t>
            </a:r>
            <a:r>
              <a:rPr lang="ja-JP" altLang="en-US" sz="1400" b="1" dirty="0">
                <a:latin typeface="ＭＳ Ｐゴシック" panose="020B0600070205080204" pitchFamily="50" charset="-128"/>
                <a:ea typeface="ＭＳ Ｐゴシック" panose="020B0600070205080204" pitchFamily="50" charset="-128"/>
              </a:rPr>
              <a:t>日</a:t>
            </a:r>
            <a:r>
              <a:rPr lang="en-US" altLang="ja-JP" sz="1400" b="1" dirty="0">
                <a:latin typeface="ＭＳ Ｐゴシック" panose="020B0600070205080204" pitchFamily="50" charset="-128"/>
                <a:ea typeface="ＭＳ Ｐゴシック" panose="020B0600070205080204" pitchFamily="50" charset="-128"/>
              </a:rPr>
              <a:t>)</a:t>
            </a:r>
            <a:r>
              <a:rPr lang="ja-JP" altLang="en-US" sz="1400" b="1" dirty="0">
                <a:latin typeface="ＭＳ Ｐゴシック" panose="020B0600070205080204" pitchFamily="50" charset="-128"/>
                <a:ea typeface="ＭＳ Ｐゴシック" panose="020B0600070205080204" pitchFamily="50" charset="-128"/>
              </a:rPr>
              <a:t>　</a:t>
            </a:r>
            <a:r>
              <a:rPr lang="en-US" altLang="ja-JP" sz="1400" b="1" dirty="0">
                <a:latin typeface="ＭＳ Ｐゴシック" panose="020B0600070205080204" pitchFamily="50" charset="-128"/>
                <a:ea typeface="ＭＳ Ｐゴシック" panose="020B0600070205080204" pitchFamily="50" charset="-128"/>
              </a:rPr>
              <a:t>10</a:t>
            </a:r>
            <a:r>
              <a:rPr lang="ja-JP" altLang="en-US" sz="1400" b="1" dirty="0">
                <a:latin typeface="ＭＳ Ｐゴシック" panose="020B0600070205080204" pitchFamily="50" charset="-128"/>
                <a:ea typeface="ＭＳ Ｐゴシック" panose="020B0600070205080204" pitchFamily="50" charset="-128"/>
              </a:rPr>
              <a:t>：</a:t>
            </a:r>
            <a:r>
              <a:rPr lang="en-US" altLang="ja-JP" sz="1400" b="1" dirty="0">
                <a:latin typeface="ＭＳ Ｐゴシック" panose="020B0600070205080204" pitchFamily="50" charset="-128"/>
                <a:ea typeface="ＭＳ Ｐゴシック" panose="020B0600070205080204" pitchFamily="50" charset="-128"/>
              </a:rPr>
              <a:t>00</a:t>
            </a:r>
            <a:r>
              <a:rPr lang="ja-JP" altLang="en-US" sz="1400" b="1" dirty="0">
                <a:latin typeface="ＭＳ Ｐゴシック" panose="020B0600070205080204" pitchFamily="50" charset="-128"/>
                <a:ea typeface="ＭＳ Ｐゴシック" panose="020B0600070205080204" pitchFamily="50" charset="-128"/>
              </a:rPr>
              <a:t>～</a:t>
            </a:r>
            <a:r>
              <a:rPr lang="en-US" altLang="ja-JP" sz="1400" b="1" dirty="0">
                <a:latin typeface="ＭＳ Ｐゴシック" panose="020B0600070205080204" pitchFamily="50" charset="-128"/>
                <a:ea typeface="ＭＳ Ｐゴシック" panose="020B0600070205080204" pitchFamily="50" charset="-128"/>
              </a:rPr>
              <a:t>17</a:t>
            </a:r>
            <a:r>
              <a:rPr lang="ja-JP" altLang="en-US" sz="1400" b="1" dirty="0">
                <a:latin typeface="ＭＳ Ｐゴシック" panose="020B0600070205080204" pitchFamily="50" charset="-128"/>
                <a:ea typeface="ＭＳ Ｐゴシック" panose="020B0600070205080204" pitchFamily="50" charset="-128"/>
              </a:rPr>
              <a:t>：</a:t>
            </a:r>
            <a:r>
              <a:rPr lang="en-US" altLang="ja-JP" sz="1400" b="1" dirty="0">
                <a:latin typeface="ＭＳ Ｐゴシック" panose="020B0600070205080204" pitchFamily="50" charset="-128"/>
                <a:ea typeface="ＭＳ Ｐゴシック" panose="020B0600070205080204" pitchFamily="50" charset="-128"/>
              </a:rPr>
              <a:t>00</a:t>
            </a:r>
            <a:endParaRPr lang="ja-JP" altLang="en-US" sz="1400" b="1" dirty="0">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64B0EDA3-079C-354C-823D-4071F971E82B}"/>
              </a:ext>
            </a:extLst>
          </p:cNvPr>
          <p:cNvSpPr txBox="1"/>
          <p:nvPr/>
        </p:nvSpPr>
        <p:spPr>
          <a:xfrm>
            <a:off x="1891769" y="2140701"/>
            <a:ext cx="4790207" cy="236406"/>
          </a:xfrm>
          <a:prstGeom prst="rect">
            <a:avLst/>
          </a:prstGeom>
          <a:noFill/>
        </p:spPr>
        <p:txBody>
          <a:bodyPr wrap="square" lIns="0" tIns="36000" rIns="0" bIns="0">
            <a:spAutoFit/>
          </a:bodyPr>
          <a:lstStyle/>
          <a:p>
            <a:r>
              <a:rPr lang="ja-JP" altLang="en-US" sz="1300" b="1" dirty="0">
                <a:latin typeface="ＭＳ Ｐゴシック" panose="020B0600070205080204" pitchFamily="50" charset="-128"/>
                <a:ea typeface="ＭＳ Ｐゴシック" panose="020B0600070205080204" pitchFamily="50" charset="-128"/>
              </a:rPr>
              <a:t>イオンモール釧路昭和</a:t>
            </a:r>
            <a:r>
              <a:rPr lang="en-US" altLang="ja-JP" sz="1300" b="1" dirty="0">
                <a:latin typeface="ＭＳ Ｐゴシック" panose="020B0600070205080204" pitchFamily="50" charset="-128"/>
                <a:ea typeface="ＭＳ Ｐゴシック" panose="020B0600070205080204" pitchFamily="50" charset="-128"/>
              </a:rPr>
              <a:t>1</a:t>
            </a:r>
            <a:r>
              <a:rPr lang="ja-JP" altLang="en-US" sz="1300" b="1" dirty="0">
                <a:latin typeface="ＭＳ Ｐゴシック" panose="020B0600070205080204" pitchFamily="50" charset="-128"/>
                <a:ea typeface="ＭＳ Ｐゴシック" panose="020B0600070205080204" pitchFamily="50" charset="-128"/>
              </a:rPr>
              <a:t>階「サンコート」</a:t>
            </a:r>
          </a:p>
        </p:txBody>
      </p:sp>
      <p:sp>
        <p:nvSpPr>
          <p:cNvPr id="10" name="テキスト ボックス 9">
            <a:extLst>
              <a:ext uri="{FF2B5EF4-FFF2-40B4-BE49-F238E27FC236}">
                <a16:creationId xmlns:a16="http://schemas.microsoft.com/office/drawing/2014/main" id="{011163FA-55BF-15D7-B761-A3F4E924377E}"/>
              </a:ext>
            </a:extLst>
          </p:cNvPr>
          <p:cNvSpPr txBox="1"/>
          <p:nvPr/>
        </p:nvSpPr>
        <p:spPr>
          <a:xfrm>
            <a:off x="1891769" y="3116061"/>
            <a:ext cx="4790207" cy="236406"/>
          </a:xfrm>
          <a:prstGeom prst="rect">
            <a:avLst/>
          </a:prstGeom>
          <a:noFill/>
        </p:spPr>
        <p:txBody>
          <a:bodyPr wrap="square" lIns="0" tIns="36000" rIns="0" bIns="0">
            <a:spAutoFit/>
          </a:bodyPr>
          <a:lstStyle/>
          <a:p>
            <a:r>
              <a:rPr lang="en-US" altLang="ja-JP" sz="1300" b="1" dirty="0">
                <a:latin typeface="ＭＳ Ｐゴシック" panose="020B0600070205080204" pitchFamily="50" charset="-128"/>
                <a:ea typeface="ＭＳ Ｐゴシック" panose="020B0600070205080204" pitchFamily="50" charset="-128"/>
              </a:rPr>
              <a:t>【</a:t>
            </a:r>
            <a:r>
              <a:rPr lang="ja-JP" altLang="en-US" sz="1300" b="1" dirty="0">
                <a:latin typeface="ＭＳ Ｐゴシック" panose="020B0600070205080204" pitchFamily="50" charset="-128"/>
                <a:ea typeface="ＭＳ Ｐゴシック" panose="020B0600070205080204" pitchFamily="50" charset="-128"/>
              </a:rPr>
              <a:t>健康チェック</a:t>
            </a:r>
            <a:r>
              <a:rPr lang="en-US" altLang="ja-JP" sz="1300" b="1" dirty="0">
                <a:latin typeface="ＭＳ Ｐゴシック" panose="020B0600070205080204" pitchFamily="50" charset="-128"/>
                <a:ea typeface="ＭＳ Ｐゴシック" panose="020B0600070205080204" pitchFamily="50" charset="-128"/>
              </a:rPr>
              <a:t>】</a:t>
            </a:r>
            <a:r>
              <a:rPr lang="ja-JP" altLang="en-US" sz="1300" b="1" dirty="0">
                <a:latin typeface="ＭＳ Ｐゴシック" panose="020B0600070205080204" pitchFamily="50" charset="-128"/>
                <a:ea typeface="ＭＳ Ｐゴシック" panose="020B0600070205080204" pitchFamily="50" charset="-128"/>
              </a:rPr>
              <a:t>　　　</a:t>
            </a:r>
            <a:r>
              <a:rPr lang="en-US" altLang="ja-JP" sz="1300" b="1" dirty="0">
                <a:latin typeface="ＭＳ Ｐゴシック" panose="020B0600070205080204" pitchFamily="50" charset="-128"/>
                <a:ea typeface="ＭＳ Ｐゴシック" panose="020B0600070205080204" pitchFamily="50" charset="-128"/>
              </a:rPr>
              <a:t>10:00</a:t>
            </a:r>
            <a:r>
              <a:rPr lang="ja-JP" altLang="en-US" sz="1300" b="1" dirty="0">
                <a:latin typeface="ＭＳ Ｐゴシック" panose="020B0600070205080204" pitchFamily="50" charset="-128"/>
                <a:ea typeface="ＭＳ Ｐゴシック" panose="020B0600070205080204" pitchFamily="50" charset="-128"/>
              </a:rPr>
              <a:t>～</a:t>
            </a:r>
            <a:r>
              <a:rPr lang="en-US" altLang="ja-JP" sz="1300" b="1" dirty="0">
                <a:latin typeface="ＭＳ Ｐゴシック" panose="020B0600070205080204" pitchFamily="50" charset="-128"/>
                <a:ea typeface="ＭＳ Ｐゴシック" panose="020B0600070205080204" pitchFamily="50" charset="-128"/>
              </a:rPr>
              <a:t>16:45</a:t>
            </a:r>
            <a:r>
              <a:rPr lang="ja-JP" altLang="en-US" sz="1300" b="1" dirty="0">
                <a:latin typeface="ＭＳ Ｐゴシック" panose="020B0600070205080204" pitchFamily="50" charset="-128"/>
                <a:ea typeface="ＭＳ Ｐゴシック" panose="020B0600070205080204" pitchFamily="50" charset="-128"/>
              </a:rPr>
              <a:t>頃まで　随時受付</a:t>
            </a:r>
          </a:p>
        </p:txBody>
      </p:sp>
      <p:sp>
        <p:nvSpPr>
          <p:cNvPr id="8" name="テキスト ボックス 7">
            <a:extLst>
              <a:ext uri="{FF2B5EF4-FFF2-40B4-BE49-F238E27FC236}">
                <a16:creationId xmlns:a16="http://schemas.microsoft.com/office/drawing/2014/main" id="{9C406955-0715-676D-D834-26BD6E535A7F}"/>
              </a:ext>
            </a:extLst>
          </p:cNvPr>
          <p:cNvSpPr txBox="1"/>
          <p:nvPr/>
        </p:nvSpPr>
        <p:spPr>
          <a:xfrm>
            <a:off x="377947" y="9348129"/>
            <a:ext cx="2250954" cy="205629"/>
          </a:xfrm>
          <a:prstGeom prst="rect">
            <a:avLst/>
          </a:prstGeom>
          <a:noFill/>
        </p:spPr>
        <p:txBody>
          <a:bodyPr wrap="square" lIns="0" tIns="36000" rIns="0" bIns="0">
            <a:spAutoFit/>
          </a:bodyPr>
          <a:lstStyle/>
          <a:p>
            <a:r>
              <a:rPr lang="ja-JP" altLang="en-US" sz="1100" b="1" dirty="0">
                <a:latin typeface="Meiryo" panose="020B0604030504040204" pitchFamily="34" charset="-128"/>
                <a:ea typeface="Meiryo" panose="020B0604030504040204" pitchFamily="34" charset="-128"/>
              </a:rPr>
              <a:t>釧路支社</a:t>
            </a:r>
          </a:p>
        </p:txBody>
      </p:sp>
      <p:sp>
        <p:nvSpPr>
          <p:cNvPr id="9" name="テキスト ボックス 8">
            <a:extLst>
              <a:ext uri="{FF2B5EF4-FFF2-40B4-BE49-F238E27FC236}">
                <a16:creationId xmlns:a16="http://schemas.microsoft.com/office/drawing/2014/main" id="{5A320EBE-5055-AA09-E0BD-3FF720AFC83D}"/>
              </a:ext>
            </a:extLst>
          </p:cNvPr>
          <p:cNvSpPr txBox="1"/>
          <p:nvPr/>
        </p:nvSpPr>
        <p:spPr>
          <a:xfrm>
            <a:off x="377947" y="9523624"/>
            <a:ext cx="2250954" cy="528794"/>
          </a:xfrm>
          <a:prstGeom prst="rect">
            <a:avLst/>
          </a:prstGeom>
          <a:noFill/>
        </p:spPr>
        <p:txBody>
          <a:bodyPr wrap="square" lIns="0" tIns="36000" rIns="0" bIns="0">
            <a:spAutoFit/>
          </a:bodyPr>
          <a:lstStyle/>
          <a:p>
            <a:r>
              <a:rPr lang="ja-JP" altLang="en-US" sz="800" dirty="0">
                <a:latin typeface="Meiryo" panose="020B0604030504040204" pitchFamily="34" charset="-128"/>
                <a:ea typeface="Meiryo" panose="020B0604030504040204" pitchFamily="34" charset="-128"/>
              </a:rPr>
              <a:t>〒</a:t>
            </a:r>
            <a:r>
              <a:rPr lang="en-US" altLang="ja-JP" sz="800" dirty="0">
                <a:latin typeface="Meiryo" panose="020B0604030504040204" pitchFamily="34" charset="-128"/>
                <a:ea typeface="Meiryo" panose="020B0604030504040204" pitchFamily="34" charset="-128"/>
              </a:rPr>
              <a:t>085-0015</a:t>
            </a:r>
          </a:p>
          <a:p>
            <a:r>
              <a:rPr lang="ja-JP" altLang="en-US" sz="800" dirty="0">
                <a:latin typeface="Meiryo" panose="020B0604030504040204" pitchFamily="34" charset="-128"/>
                <a:ea typeface="Meiryo" panose="020B0604030504040204" pitchFamily="34" charset="-128"/>
              </a:rPr>
              <a:t>釧路市北大通</a:t>
            </a:r>
            <a:r>
              <a:rPr lang="en-US" altLang="ja-JP" sz="800" dirty="0">
                <a:latin typeface="Meiryo" panose="020B0604030504040204" pitchFamily="34" charset="-128"/>
                <a:ea typeface="Meiryo" panose="020B0604030504040204" pitchFamily="34" charset="-128"/>
              </a:rPr>
              <a:t>10-2-1</a:t>
            </a:r>
            <a:r>
              <a:rPr lang="ja-JP" altLang="en-US" sz="800" dirty="0">
                <a:latin typeface="Meiryo" panose="020B0604030504040204" pitchFamily="34" charset="-128"/>
                <a:ea typeface="Meiryo" panose="020B0604030504040204" pitchFamily="34" charset="-128"/>
              </a:rPr>
              <a:t>　新釧路道銀ビル</a:t>
            </a:r>
            <a:r>
              <a:rPr lang="en-US" altLang="ja-JP" sz="800" dirty="0">
                <a:latin typeface="Meiryo" panose="020B0604030504040204" pitchFamily="34" charset="-128"/>
                <a:ea typeface="Meiryo" panose="020B0604030504040204" pitchFamily="34" charset="-128"/>
              </a:rPr>
              <a:t>10</a:t>
            </a:r>
            <a:r>
              <a:rPr lang="ja-JP" altLang="en-US" sz="800" dirty="0">
                <a:latin typeface="Meiryo" panose="020B0604030504040204" pitchFamily="34" charset="-128"/>
                <a:ea typeface="Meiryo" panose="020B0604030504040204" pitchFamily="34" charset="-128"/>
              </a:rPr>
              <a:t>階</a:t>
            </a:r>
            <a:endParaRPr lang="en-US" altLang="ja-JP" sz="800" dirty="0">
              <a:latin typeface="Meiryo" panose="020B0604030504040204" pitchFamily="34" charset="-128"/>
              <a:ea typeface="Meiryo" panose="020B0604030504040204" pitchFamily="34" charset="-128"/>
            </a:endParaRPr>
          </a:p>
          <a:p>
            <a:r>
              <a:rPr lang="ja-JP" altLang="en-US" sz="800" dirty="0">
                <a:latin typeface="Meiryo" panose="020B0604030504040204" pitchFamily="34" charset="-128"/>
                <a:ea typeface="Meiryo" panose="020B0604030504040204" pitchFamily="34" charset="-128"/>
              </a:rPr>
              <a:t>℡：</a:t>
            </a:r>
            <a:r>
              <a:rPr lang="en-US" altLang="ja-JP" sz="800" dirty="0">
                <a:latin typeface="Meiryo" panose="020B0604030504040204" pitchFamily="34" charset="-128"/>
                <a:ea typeface="Meiryo" panose="020B0604030504040204" pitchFamily="34" charset="-128"/>
              </a:rPr>
              <a:t>0154-23-3551</a:t>
            </a:r>
            <a:endParaRPr lang="ja-JP" altLang="en-US" sz="800" dirty="0">
              <a:latin typeface="Meiryo" panose="020B0604030504040204" pitchFamily="34" charset="-128"/>
              <a:ea typeface="Meiryo" panose="020B0604030504040204" pitchFamily="34" charset="-128"/>
            </a:endParaRPr>
          </a:p>
          <a:p>
            <a:r>
              <a:rPr lang="en-US" altLang="ja-JP" sz="800" dirty="0">
                <a:latin typeface="Meiryo" panose="020B0604030504040204" pitchFamily="34" charset="-128"/>
                <a:ea typeface="Meiryo" panose="020B0604030504040204" pitchFamily="34" charset="-128"/>
              </a:rPr>
              <a:t>https://www.meijiyasuda.co.jp</a:t>
            </a:r>
          </a:p>
        </p:txBody>
      </p:sp>
      <p:sp>
        <p:nvSpPr>
          <p:cNvPr id="14" name="テキスト ボックス 13">
            <a:extLst>
              <a:ext uri="{FF2B5EF4-FFF2-40B4-BE49-F238E27FC236}">
                <a16:creationId xmlns:a16="http://schemas.microsoft.com/office/drawing/2014/main" id="{6C51EDAA-5A29-A26C-6033-BA4E2E04029E}"/>
              </a:ext>
            </a:extLst>
          </p:cNvPr>
          <p:cNvSpPr txBox="1"/>
          <p:nvPr/>
        </p:nvSpPr>
        <p:spPr>
          <a:xfrm>
            <a:off x="377947" y="10197972"/>
            <a:ext cx="2250954" cy="282573"/>
          </a:xfrm>
          <a:prstGeom prst="rect">
            <a:avLst/>
          </a:prstGeom>
          <a:noFill/>
        </p:spPr>
        <p:txBody>
          <a:bodyPr wrap="square" lIns="0" tIns="36000" rIns="0" bIns="0">
            <a:spAutoFit/>
          </a:bodyPr>
          <a:lstStyle/>
          <a:p>
            <a:r>
              <a:rPr lang="ja-JP" altLang="en-US" sz="800" dirty="0">
                <a:latin typeface="Meiryo" panose="020B0604030504040204" pitchFamily="34" charset="-128"/>
                <a:ea typeface="Meiryo" panose="020B0604030504040204" pitchFamily="34" charset="-128"/>
              </a:rPr>
              <a:t>ア</a:t>
            </a:r>
            <a:r>
              <a:rPr lang="en-US" altLang="ja-JP" sz="800" dirty="0">
                <a:latin typeface="Meiryo" panose="020B0604030504040204" pitchFamily="34" charset="-128"/>
                <a:ea typeface="Meiryo" panose="020B0604030504040204" pitchFamily="34" charset="-128"/>
              </a:rPr>
              <a:t>2601259</a:t>
            </a:r>
            <a:r>
              <a:rPr lang="ja-JP" altLang="en-US" sz="800" dirty="0">
                <a:latin typeface="Meiryo" panose="020B0604030504040204" pitchFamily="34" charset="-128"/>
                <a:ea typeface="Meiryo" panose="020B0604030504040204" pitchFamily="34" charset="-128"/>
              </a:rPr>
              <a:t>釧路</a:t>
            </a:r>
            <a:r>
              <a:rPr lang="en-US" altLang="ja-JP" sz="800" dirty="0">
                <a:latin typeface="Meiryo" panose="020B0604030504040204" pitchFamily="34" charset="-128"/>
                <a:ea typeface="Meiryo" panose="020B0604030504040204" pitchFamily="34" charset="-128"/>
              </a:rPr>
              <a:t>【2705】</a:t>
            </a:r>
          </a:p>
          <a:p>
            <a:endParaRPr lang="en-US" altLang="ja-JP" sz="800" dirty="0">
              <a:latin typeface="Meiryo" panose="020B0604030504040204" pitchFamily="34" charset="-128"/>
              <a:ea typeface="Meiryo" panose="020B0604030504040204" pitchFamily="34" charset="-128"/>
            </a:endParaRPr>
          </a:p>
        </p:txBody>
      </p:sp>
      <p:sp>
        <p:nvSpPr>
          <p:cNvPr id="13" name="テキスト ボックス 12">
            <a:extLst>
              <a:ext uri="{FF2B5EF4-FFF2-40B4-BE49-F238E27FC236}">
                <a16:creationId xmlns:a16="http://schemas.microsoft.com/office/drawing/2014/main" id="{EFC1339E-0B9E-CD19-3F48-0E5E270B5354}"/>
              </a:ext>
            </a:extLst>
          </p:cNvPr>
          <p:cNvSpPr txBox="1"/>
          <p:nvPr/>
        </p:nvSpPr>
        <p:spPr>
          <a:xfrm>
            <a:off x="1891769" y="2582661"/>
            <a:ext cx="1430551" cy="236406"/>
          </a:xfrm>
          <a:prstGeom prst="rect">
            <a:avLst/>
          </a:prstGeom>
          <a:noFill/>
        </p:spPr>
        <p:txBody>
          <a:bodyPr wrap="square" lIns="0" tIns="36000" rIns="0" bIns="0">
            <a:spAutoFit/>
          </a:bodyPr>
          <a:lstStyle/>
          <a:p>
            <a:r>
              <a:rPr lang="en-US" altLang="ja-JP" sz="1300" b="1" dirty="0">
                <a:latin typeface="ＭＳ Ｐゴシック" panose="020B0600070205080204" pitchFamily="50" charset="-128"/>
                <a:ea typeface="ＭＳ Ｐゴシック" panose="020B0600070205080204" pitchFamily="50" charset="-128"/>
              </a:rPr>
              <a:t>【</a:t>
            </a:r>
            <a:r>
              <a:rPr lang="ja-JP" altLang="en-US" sz="1300" b="1" dirty="0">
                <a:latin typeface="ＭＳ Ｐゴシック" panose="020B0600070205080204" pitchFamily="50" charset="-128"/>
                <a:ea typeface="ＭＳ Ｐゴシック" panose="020B0600070205080204" pitchFamily="50" charset="-128"/>
              </a:rPr>
              <a:t>ミズノ流忍者学校</a:t>
            </a:r>
            <a:r>
              <a:rPr lang="en-US" altLang="ja-JP" sz="1300" b="1" dirty="0">
                <a:latin typeface="ＭＳ Ｐゴシック" panose="020B0600070205080204" pitchFamily="50" charset="-128"/>
                <a:ea typeface="ＭＳ Ｐゴシック" panose="020B0600070205080204" pitchFamily="50" charset="-128"/>
              </a:rPr>
              <a:t>】</a:t>
            </a:r>
          </a:p>
        </p:txBody>
      </p:sp>
      <p:sp>
        <p:nvSpPr>
          <p:cNvPr id="7" name="テキスト ボックス 6">
            <a:extLst>
              <a:ext uri="{FF2B5EF4-FFF2-40B4-BE49-F238E27FC236}">
                <a16:creationId xmlns:a16="http://schemas.microsoft.com/office/drawing/2014/main" id="{9FB6F66F-07DB-7CF5-7E4E-0902C4EEEA6A}"/>
              </a:ext>
            </a:extLst>
          </p:cNvPr>
          <p:cNvSpPr txBox="1"/>
          <p:nvPr/>
        </p:nvSpPr>
        <p:spPr>
          <a:xfrm>
            <a:off x="3303064" y="2582661"/>
            <a:ext cx="3583998" cy="436461"/>
          </a:xfrm>
          <a:prstGeom prst="rect">
            <a:avLst/>
          </a:prstGeom>
          <a:noFill/>
        </p:spPr>
        <p:txBody>
          <a:bodyPr wrap="square" lIns="0" tIns="36000" rIns="0" bIns="0">
            <a:spAutoFit/>
          </a:bodyPr>
          <a:lstStyle/>
          <a:p>
            <a:r>
              <a:rPr lang="ja-JP" altLang="en-US" sz="1300" b="1" dirty="0">
                <a:latin typeface="ＭＳ Ｐゴシック" panose="020B0600070205080204" pitchFamily="50" charset="-128"/>
                <a:ea typeface="ＭＳ Ｐゴシック" panose="020B0600070205080204" pitchFamily="50" charset="-128"/>
              </a:rPr>
              <a:t>各回先着　</a:t>
            </a:r>
            <a:r>
              <a:rPr lang="en-US" altLang="ja-JP" sz="1300" b="1" dirty="0">
                <a:latin typeface="ＭＳ Ｐゴシック" panose="020B0600070205080204" pitchFamily="50" charset="-128"/>
                <a:ea typeface="ＭＳ Ｐゴシック" panose="020B0600070205080204" pitchFamily="50" charset="-128"/>
              </a:rPr>
              <a:t>20</a:t>
            </a:r>
            <a:r>
              <a:rPr lang="ja-JP" altLang="en-US" sz="1300" b="1" dirty="0">
                <a:latin typeface="ＭＳ Ｐゴシック" panose="020B0600070205080204" pitchFamily="50" charset="-128"/>
                <a:ea typeface="ＭＳ Ｐゴシック" panose="020B0600070205080204" pitchFamily="50" charset="-128"/>
              </a:rPr>
              <a:t>名（１コマあたり）</a:t>
            </a:r>
          </a:p>
          <a:p>
            <a:r>
              <a:rPr lang="en-US" altLang="ja-JP" sz="1300" b="1" dirty="0">
                <a:latin typeface="ＭＳ Ｐゴシック" panose="020B0600070205080204" pitchFamily="50" charset="-128"/>
                <a:ea typeface="ＭＳ Ｐゴシック" panose="020B0600070205080204" pitchFamily="50" charset="-128"/>
              </a:rPr>
              <a:t>①11:00</a:t>
            </a:r>
            <a:r>
              <a:rPr lang="ja-JP" altLang="en-US" sz="1300" b="1" dirty="0">
                <a:latin typeface="ＭＳ Ｐゴシック" panose="020B0600070205080204" pitchFamily="50" charset="-128"/>
                <a:ea typeface="ＭＳ Ｐゴシック" panose="020B0600070205080204" pitchFamily="50" charset="-128"/>
              </a:rPr>
              <a:t>～</a:t>
            </a:r>
            <a:r>
              <a:rPr lang="en-US" altLang="ja-JP" sz="1300" b="1" dirty="0">
                <a:latin typeface="ＭＳ Ｐゴシック" panose="020B0600070205080204" pitchFamily="50" charset="-128"/>
                <a:ea typeface="ＭＳ Ｐゴシック" panose="020B0600070205080204" pitchFamily="50" charset="-128"/>
              </a:rPr>
              <a:t>②13:30</a:t>
            </a:r>
            <a:r>
              <a:rPr lang="ja-JP" altLang="en-US" sz="1300" b="1" dirty="0">
                <a:latin typeface="ＭＳ Ｐゴシック" panose="020B0600070205080204" pitchFamily="50" charset="-128"/>
                <a:ea typeface="ＭＳ Ｐゴシック" panose="020B0600070205080204" pitchFamily="50" charset="-128"/>
              </a:rPr>
              <a:t>～</a:t>
            </a:r>
            <a:r>
              <a:rPr lang="en-US" altLang="ja-JP" sz="1300" b="1" dirty="0">
                <a:latin typeface="ＭＳ Ｐゴシック" panose="020B0600070205080204" pitchFamily="50" charset="-128"/>
                <a:ea typeface="ＭＳ Ｐゴシック" panose="020B0600070205080204" pitchFamily="50" charset="-128"/>
              </a:rPr>
              <a:t>③15:00</a:t>
            </a:r>
            <a:r>
              <a:rPr lang="ja-JP" altLang="en-US" sz="1300" b="1" dirty="0">
                <a:latin typeface="ＭＳ Ｐゴシック" panose="020B0600070205080204" pitchFamily="50" charset="-128"/>
                <a:ea typeface="ＭＳ Ｐゴシック" panose="020B0600070205080204" pitchFamily="50" charset="-128"/>
              </a:rPr>
              <a:t>～（１日３回実施）</a:t>
            </a:r>
          </a:p>
        </p:txBody>
      </p:sp>
      <p:sp>
        <p:nvSpPr>
          <p:cNvPr id="11" name="テキスト ボックス 10">
            <a:extLst>
              <a:ext uri="{FF2B5EF4-FFF2-40B4-BE49-F238E27FC236}">
                <a16:creationId xmlns:a16="http://schemas.microsoft.com/office/drawing/2014/main" id="{7356A46B-D417-92AC-8E39-1A6AF4872FF3}"/>
              </a:ext>
            </a:extLst>
          </p:cNvPr>
          <p:cNvSpPr txBox="1"/>
          <p:nvPr/>
        </p:nvSpPr>
        <p:spPr>
          <a:xfrm>
            <a:off x="1891769" y="3836062"/>
            <a:ext cx="4790207" cy="236406"/>
          </a:xfrm>
          <a:prstGeom prst="rect">
            <a:avLst/>
          </a:prstGeom>
          <a:noFill/>
        </p:spPr>
        <p:txBody>
          <a:bodyPr wrap="square" lIns="0" tIns="36000" rIns="0" bIns="0">
            <a:spAutoFit/>
          </a:bodyPr>
          <a:lstStyle/>
          <a:p>
            <a:r>
              <a:rPr lang="ja-JP" altLang="en-US" sz="1300" b="1">
                <a:latin typeface="ＭＳ Ｐゴシック" panose="020B0600070205080204" pitchFamily="50" charset="-128"/>
                <a:ea typeface="ＭＳ Ｐゴシック" panose="020B0600070205080204" pitchFamily="50" charset="-128"/>
              </a:rPr>
              <a:t>以下二次元コードより</a:t>
            </a:r>
            <a:r>
              <a:rPr lang="en-US" altLang="ja-JP" sz="1300" b="1" dirty="0">
                <a:latin typeface="ＭＳ Ｐゴシック" panose="020B0600070205080204" pitchFamily="50" charset="-128"/>
                <a:ea typeface="ＭＳ Ｐゴシック" panose="020B0600070205080204" pitchFamily="50" charset="-128"/>
              </a:rPr>
              <a:t>WEB</a:t>
            </a:r>
            <a:r>
              <a:rPr lang="ja-JP" altLang="en-US" sz="1300" b="1">
                <a:latin typeface="ＭＳ Ｐゴシック" panose="020B0600070205080204" pitchFamily="50" charset="-128"/>
                <a:ea typeface="ＭＳ Ｐゴシック" panose="020B0600070205080204" pitchFamily="50" charset="-128"/>
              </a:rPr>
              <a:t>申込または弊社担当までご連絡</a:t>
            </a:r>
          </a:p>
        </p:txBody>
      </p:sp>
      <p:sp>
        <p:nvSpPr>
          <p:cNvPr id="12" name="テキスト ボックス 11">
            <a:extLst>
              <a:ext uri="{FF2B5EF4-FFF2-40B4-BE49-F238E27FC236}">
                <a16:creationId xmlns:a16="http://schemas.microsoft.com/office/drawing/2014/main" id="{FA94D3BD-0CCC-EF26-9638-42CF5E69B2DB}"/>
              </a:ext>
            </a:extLst>
          </p:cNvPr>
          <p:cNvSpPr txBox="1"/>
          <p:nvPr/>
        </p:nvSpPr>
        <p:spPr>
          <a:xfrm>
            <a:off x="1891769" y="4176317"/>
            <a:ext cx="4790207" cy="236406"/>
          </a:xfrm>
          <a:prstGeom prst="rect">
            <a:avLst/>
          </a:prstGeom>
          <a:noFill/>
        </p:spPr>
        <p:txBody>
          <a:bodyPr wrap="square" lIns="0" tIns="36000" rIns="0" bIns="0">
            <a:spAutoFit/>
          </a:bodyPr>
          <a:lstStyle/>
          <a:p>
            <a:r>
              <a:rPr lang="en-US" altLang="ja-JP" sz="1300" b="1" dirty="0">
                <a:latin typeface="ＭＳ Ｐゴシック" panose="020B0600070205080204" pitchFamily="50" charset="-128"/>
                <a:ea typeface="ＭＳ Ｐゴシック" panose="020B0600070205080204" pitchFamily="50" charset="-128"/>
              </a:rPr>
              <a:t>6</a:t>
            </a:r>
            <a:r>
              <a:rPr lang="ja-JP" altLang="en-US" sz="1300" b="1" dirty="0">
                <a:latin typeface="ＭＳ Ｐゴシック" panose="020B0600070205080204" pitchFamily="50" charset="-128"/>
                <a:ea typeface="ＭＳ Ｐゴシック" panose="020B0600070205080204" pitchFamily="50" charset="-128"/>
              </a:rPr>
              <a:t>月</a:t>
            </a:r>
            <a:r>
              <a:rPr lang="en-US" altLang="ja-JP" sz="1300" b="1" dirty="0">
                <a:latin typeface="ＭＳ Ｐゴシック" panose="020B0600070205080204" pitchFamily="50" charset="-128"/>
                <a:ea typeface="ＭＳ Ｐゴシック" panose="020B0600070205080204" pitchFamily="50" charset="-128"/>
              </a:rPr>
              <a:t>30</a:t>
            </a:r>
            <a:r>
              <a:rPr lang="ja-JP" altLang="en-US" sz="1300" b="1" dirty="0">
                <a:latin typeface="ＭＳ Ｐゴシック" panose="020B0600070205080204" pitchFamily="50" charset="-128"/>
                <a:ea typeface="ＭＳ Ｐゴシック" panose="020B0600070205080204" pitchFamily="50" charset="-128"/>
              </a:rPr>
              <a:t>日（火）</a:t>
            </a:r>
          </a:p>
        </p:txBody>
      </p:sp>
      <p:sp>
        <p:nvSpPr>
          <p:cNvPr id="15" name="テキスト ボックス 14">
            <a:extLst>
              <a:ext uri="{FF2B5EF4-FFF2-40B4-BE49-F238E27FC236}">
                <a16:creationId xmlns:a16="http://schemas.microsoft.com/office/drawing/2014/main" id="{79F1EA28-7821-ED17-7A92-5EE197E48ADA}"/>
              </a:ext>
            </a:extLst>
          </p:cNvPr>
          <p:cNvSpPr txBox="1"/>
          <p:nvPr/>
        </p:nvSpPr>
        <p:spPr>
          <a:xfrm>
            <a:off x="1891769" y="3524676"/>
            <a:ext cx="4790207" cy="236406"/>
          </a:xfrm>
          <a:prstGeom prst="rect">
            <a:avLst/>
          </a:prstGeom>
          <a:noFill/>
        </p:spPr>
        <p:txBody>
          <a:bodyPr wrap="square" lIns="0" tIns="36000" rIns="0" bIns="0">
            <a:spAutoFit/>
          </a:bodyPr>
          <a:lstStyle/>
          <a:p>
            <a:r>
              <a:rPr lang="en-US" altLang="ja-JP" sz="1300" b="1" dirty="0">
                <a:latin typeface="ＭＳ Ｐゴシック" panose="020B0600070205080204" pitchFamily="50" charset="-128"/>
                <a:ea typeface="ＭＳ Ｐゴシック" panose="020B0600070205080204" pitchFamily="50" charset="-128"/>
              </a:rPr>
              <a:t>4</a:t>
            </a:r>
            <a:r>
              <a:rPr lang="ja-JP" altLang="en-US" sz="1300" b="1">
                <a:latin typeface="ＭＳ Ｐゴシック" panose="020B0600070205080204" pitchFamily="50" charset="-128"/>
                <a:ea typeface="ＭＳ Ｐゴシック" panose="020B0600070205080204" pitchFamily="50" charset="-128"/>
              </a:rPr>
              <a:t>歳</a:t>
            </a:r>
            <a:r>
              <a:rPr lang="en-US" altLang="ja-JP" sz="1300" b="1" dirty="0">
                <a:latin typeface="ＭＳ Ｐゴシック" panose="020B0600070205080204" pitchFamily="50" charset="-128"/>
                <a:ea typeface="ＭＳ Ｐゴシック" panose="020B0600070205080204" pitchFamily="50" charset="-128"/>
              </a:rPr>
              <a:t>〜9</a:t>
            </a:r>
            <a:r>
              <a:rPr lang="ja-JP" altLang="en-US" sz="1300" b="1">
                <a:latin typeface="ＭＳ Ｐゴシック" panose="020B0600070205080204" pitchFamily="50" charset="-128"/>
                <a:ea typeface="ＭＳ Ｐゴシック" panose="020B0600070205080204" pitchFamily="50" charset="-128"/>
              </a:rPr>
              <a:t>歳</a:t>
            </a:r>
          </a:p>
        </p:txBody>
      </p:sp>
      <p:grpSp>
        <p:nvGrpSpPr>
          <p:cNvPr id="5" name="グループ化 4">
            <a:extLst>
              <a:ext uri="{FF2B5EF4-FFF2-40B4-BE49-F238E27FC236}">
                <a16:creationId xmlns:a16="http://schemas.microsoft.com/office/drawing/2014/main" id="{7EDAFE9F-960A-E177-352A-0224CA082C44}"/>
              </a:ext>
            </a:extLst>
          </p:cNvPr>
          <p:cNvGrpSpPr/>
          <p:nvPr/>
        </p:nvGrpSpPr>
        <p:grpSpPr>
          <a:xfrm>
            <a:off x="7898775" y="1713981"/>
            <a:ext cx="6233500" cy="2154436"/>
            <a:chOff x="15415882" y="-309069"/>
            <a:chExt cx="6233500" cy="2154436"/>
          </a:xfrm>
        </p:grpSpPr>
        <p:sp>
          <p:nvSpPr>
            <p:cNvPr id="16" name="テキスト ボックス 8">
              <a:extLst>
                <a:ext uri="{FF2B5EF4-FFF2-40B4-BE49-F238E27FC236}">
                  <a16:creationId xmlns:a16="http://schemas.microsoft.com/office/drawing/2014/main" id="{A696E64A-D4DD-CC20-8423-1E1569C14C40}"/>
                </a:ext>
              </a:extLst>
            </p:cNvPr>
            <p:cNvSpPr txBox="1"/>
            <p:nvPr/>
          </p:nvSpPr>
          <p:spPr>
            <a:xfrm>
              <a:off x="15415882" y="-309069"/>
              <a:ext cx="6198704" cy="2154436"/>
            </a:xfrm>
            <a:prstGeom prst="rect">
              <a:avLst/>
            </a:prstGeom>
            <a:solidFill>
              <a:srgbClr val="FFFF00"/>
            </a:solid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2000" kern="100" dirty="0">
                  <a:effectLst/>
                  <a:latin typeface="Meiryo UI" panose="020B0604030504040204" pitchFamily="50" charset="-128"/>
                  <a:ea typeface="Meiryo UI" panose="020B0604030504040204" pitchFamily="50" charset="-128"/>
                  <a:cs typeface="Courier New" panose="02070309020205020404" pitchFamily="49" charset="0"/>
                </a:rPr>
                <a:t>「定員」や各回開始時間などの詳細は、各モールごとに異なるなるため</a:t>
              </a:r>
              <a:r>
                <a:rPr lang="ja-JP" altLang="en-US" sz="2000" b="1" kern="100" dirty="0">
                  <a:latin typeface="Meiryo UI" panose="020B0604030504040204" pitchFamily="50" charset="-128"/>
                  <a:ea typeface="Meiryo UI" panose="020B0604030504040204" pitchFamily="50" charset="-128"/>
                  <a:cs typeface="Courier New" panose="02070309020205020404" pitchFamily="49" charset="0"/>
                </a:rPr>
                <a:t>必ずご確認の上、各自修正しご使用ください。</a:t>
              </a:r>
              <a:endParaRPr lang="en-US" altLang="ja-JP" sz="2000" b="1" kern="100" dirty="0">
                <a:latin typeface="Meiryo UI" panose="020B0604030504040204" pitchFamily="50" charset="-128"/>
                <a:ea typeface="Meiryo UI" panose="020B0604030504040204" pitchFamily="50" charset="-128"/>
                <a:cs typeface="Courier New" panose="02070309020205020404" pitchFamily="49" charset="0"/>
              </a:endParaRPr>
            </a:p>
            <a:p>
              <a:r>
                <a:rPr lang="ja-JP" altLang="en-US" sz="2000" kern="100" dirty="0">
                  <a:latin typeface="Meiryo UI" panose="020B0604030504040204" pitchFamily="50" charset="-128"/>
                  <a:ea typeface="Meiryo UI" panose="020B0604030504040204" pitchFamily="50" charset="-128"/>
                  <a:cs typeface="Courier New" panose="02070309020205020404" pitchFamily="49" charset="0"/>
                </a:rPr>
                <a:t>ガード文言など、追記をお願いします。</a:t>
              </a:r>
              <a:endParaRPr lang="en-US" altLang="ja-JP" sz="2000" kern="100" dirty="0">
                <a:latin typeface="Meiryo UI" panose="020B0604030504040204" pitchFamily="50" charset="-128"/>
                <a:ea typeface="Meiryo UI" panose="020B0604030504040204" pitchFamily="50" charset="-128"/>
                <a:cs typeface="Courier New" panose="02070309020205020404" pitchFamily="49" charset="0"/>
              </a:endParaRPr>
            </a:p>
            <a:p>
              <a:endParaRPr lang="en-US" altLang="ja-JP" sz="2000" kern="100" dirty="0">
                <a:latin typeface="Meiryo UI" panose="020B0604030504040204" pitchFamily="50" charset="-128"/>
                <a:ea typeface="Meiryo UI" panose="020B0604030504040204" pitchFamily="50" charset="-128"/>
                <a:cs typeface="Courier New" panose="02070309020205020404" pitchFamily="49" charset="0"/>
              </a:endParaRPr>
            </a:p>
            <a:p>
              <a:endParaRPr lang="en-US" altLang="ja-JP" kern="100" dirty="0">
                <a:latin typeface="Meiryo UI" panose="020B0604030504040204" pitchFamily="50" charset="-128"/>
                <a:ea typeface="Meiryo UI" panose="020B0604030504040204" pitchFamily="50" charset="-128"/>
                <a:cs typeface="Courier New" panose="02070309020205020404" pitchFamily="49" charset="0"/>
              </a:endParaRPr>
            </a:p>
            <a:p>
              <a:endParaRPr lang="en-US" altLang="ja-JP" kern="100" dirty="0">
                <a:latin typeface="Meiryo UI" panose="020B0604030504040204" pitchFamily="50" charset="-128"/>
                <a:ea typeface="Meiryo UI" panose="020B0604030504040204" pitchFamily="50" charset="-128"/>
                <a:cs typeface="Courier New" panose="02070309020205020404" pitchFamily="49" charset="0"/>
              </a:endParaRPr>
            </a:p>
            <a:p>
              <a:endParaRPr lang="en-US" altLang="ja-JP" kern="100" dirty="0">
                <a:latin typeface="Meiryo UI" panose="020B0604030504040204" pitchFamily="50" charset="-128"/>
                <a:ea typeface="Meiryo UI" panose="020B0604030504040204" pitchFamily="50" charset="-128"/>
                <a:cs typeface="Courier New" panose="02070309020205020404" pitchFamily="49" charset="0"/>
              </a:endParaRPr>
            </a:p>
          </p:txBody>
        </p:sp>
        <p:sp>
          <p:nvSpPr>
            <p:cNvPr id="17" name="テキスト ボックス 14">
              <a:extLst>
                <a:ext uri="{FF2B5EF4-FFF2-40B4-BE49-F238E27FC236}">
                  <a16:creationId xmlns:a16="http://schemas.microsoft.com/office/drawing/2014/main" id="{C8271A4A-8456-8505-9B8F-81B29BA917FC}"/>
                </a:ext>
              </a:extLst>
            </p:cNvPr>
            <p:cNvSpPr txBox="1"/>
            <p:nvPr/>
          </p:nvSpPr>
          <p:spPr>
            <a:xfrm>
              <a:off x="15560008" y="768149"/>
              <a:ext cx="6089374" cy="923330"/>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800" b="1" dirty="0">
                  <a:solidFill>
                    <a:srgbClr val="FF0000"/>
                  </a:solidFill>
                  <a:effectLst/>
                  <a:latin typeface="Arial" panose="020B0604020202020204" pitchFamily="34" charset="0"/>
                  <a:ea typeface="ＭＳ ゴシック" panose="020B0609070205080204" pitchFamily="49" charset="-128"/>
                  <a:cs typeface="Times New Roman" panose="02020603050405020304" pitchFamily="18" charset="0"/>
                </a:rPr>
                <a:t>ガード文言（例）</a:t>
              </a:r>
              <a:endParaRPr lang="en-US" altLang="ja-JP" sz="1800" b="1" dirty="0">
                <a:solidFill>
                  <a:srgbClr val="FF0000"/>
                </a:solidFill>
                <a:effectLst/>
                <a:latin typeface="Arial" panose="020B0604020202020204" pitchFamily="34" charset="0"/>
                <a:ea typeface="ＭＳ ゴシック" panose="020B0609070205080204" pitchFamily="49" charset="-128"/>
                <a:cs typeface="Times New Roman" panose="02020603050405020304" pitchFamily="18" charset="0"/>
              </a:endParaRPr>
            </a:p>
            <a:p>
              <a:r>
                <a:rPr lang="ja-JP" altLang="ja-JP" sz="1800" b="1" dirty="0">
                  <a:solidFill>
                    <a:srgbClr val="FF0000"/>
                  </a:solidFill>
                  <a:effectLst/>
                  <a:latin typeface="Arial" panose="020B0604020202020204" pitchFamily="34" charset="0"/>
                  <a:ea typeface="ＭＳ ゴシック" panose="020B0609070205080204" pitchFamily="49" charset="-128"/>
                  <a:cs typeface="Times New Roman" panose="02020603050405020304" pitchFamily="18" charset="0"/>
                </a:rPr>
                <a:t>※会場でお待ちいただく場合がございます。あらかじめご了承をお願いします。</a:t>
              </a:r>
              <a:endParaRPr lang="ja-JP" altLang="en-US" b="1" dirty="0">
                <a:solidFill>
                  <a:srgbClr val="FF0000"/>
                </a:solidFill>
              </a:endParaRPr>
            </a:p>
          </p:txBody>
        </p:sp>
      </p:grpSp>
      <p:sp>
        <p:nvSpPr>
          <p:cNvPr id="6" name="テキスト ボックス 14">
            <a:extLst>
              <a:ext uri="{FF2B5EF4-FFF2-40B4-BE49-F238E27FC236}">
                <a16:creationId xmlns:a16="http://schemas.microsoft.com/office/drawing/2014/main" id="{FCE42CF9-B5FF-8F39-8EB6-4CC20B0F9D9D}"/>
              </a:ext>
            </a:extLst>
          </p:cNvPr>
          <p:cNvSpPr txBox="1"/>
          <p:nvPr/>
        </p:nvSpPr>
        <p:spPr>
          <a:xfrm>
            <a:off x="7898775" y="4128736"/>
            <a:ext cx="6089374" cy="923330"/>
          </a:xfrm>
          <a:prstGeom prst="rect">
            <a:avLst/>
          </a:prstGeom>
          <a:solidFill>
            <a:schemeClr val="accent4">
              <a:lumMod val="20000"/>
              <a:lumOff val="80000"/>
            </a:schemeClr>
          </a:solid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b="1" dirty="0">
                <a:latin typeface="Arial" panose="020B0604020202020204" pitchFamily="34" charset="0"/>
                <a:ea typeface="ＭＳ ゴシック" panose="020B0609070205080204" pitchFamily="49" charset="-128"/>
                <a:cs typeface="Times New Roman" panose="02020603050405020304" pitchFamily="18" charset="0"/>
              </a:rPr>
              <a:t>会場広さによって実施時間、定員が異なます。</a:t>
            </a:r>
            <a:endParaRPr lang="en-US" altLang="ja-JP" b="1" dirty="0">
              <a:latin typeface="Arial" panose="020B0604020202020204" pitchFamily="34" charset="0"/>
              <a:ea typeface="ＭＳ ゴシック" panose="020B0609070205080204" pitchFamily="49" charset="-128"/>
              <a:cs typeface="Times New Roman" panose="02020603050405020304" pitchFamily="18" charset="0"/>
            </a:endParaRPr>
          </a:p>
          <a:p>
            <a:r>
              <a:rPr lang="en-US" altLang="ja-JP" b="1" dirty="0">
                <a:latin typeface="Arial" panose="020B0604020202020204" pitchFamily="34" charset="0"/>
                <a:ea typeface="ＭＳ ゴシック" panose="020B0609070205080204" pitchFamily="49" charset="-128"/>
                <a:cs typeface="Times New Roman" panose="02020603050405020304" pitchFamily="18" charset="0"/>
              </a:rPr>
              <a:t>※</a:t>
            </a:r>
            <a:r>
              <a:rPr lang="ja-JP" altLang="en-US" b="1" dirty="0">
                <a:latin typeface="Arial" panose="020B0604020202020204" pitchFamily="34" charset="0"/>
                <a:ea typeface="ＭＳ ゴシック" panose="020B0609070205080204" pitchFamily="49" charset="-128"/>
                <a:cs typeface="Times New Roman" panose="02020603050405020304" pitchFamily="18" charset="0"/>
              </a:rPr>
              <a:t>イオンモール天童（山形支社）：</a:t>
            </a:r>
            <a:r>
              <a:rPr lang="en-US" altLang="ja-JP" b="1" dirty="0">
                <a:latin typeface="Arial" panose="020B0604020202020204" pitchFamily="34" charset="0"/>
                <a:ea typeface="ＭＳ ゴシック" panose="020B0609070205080204" pitchFamily="49" charset="-128"/>
                <a:cs typeface="Times New Roman" panose="02020603050405020304" pitchFamily="18" charset="0"/>
              </a:rPr>
              <a:t>45</a:t>
            </a:r>
            <a:r>
              <a:rPr lang="ja-JP" altLang="en-US" b="1" dirty="0">
                <a:latin typeface="Arial" panose="020B0604020202020204" pitchFamily="34" charset="0"/>
                <a:ea typeface="ＭＳ ゴシック" panose="020B0609070205080204" pitchFamily="49" charset="-128"/>
                <a:cs typeface="Times New Roman" panose="02020603050405020304" pitchFamily="18" charset="0"/>
              </a:rPr>
              <a:t>分／回、</a:t>
            </a:r>
            <a:r>
              <a:rPr lang="en-US" altLang="ja-JP" b="1" dirty="0">
                <a:latin typeface="Arial" panose="020B0604020202020204" pitchFamily="34" charset="0"/>
                <a:ea typeface="ＭＳ ゴシック" panose="020B0609070205080204" pitchFamily="49" charset="-128"/>
                <a:cs typeface="Times New Roman" panose="02020603050405020304" pitchFamily="18" charset="0"/>
              </a:rPr>
              <a:t>15</a:t>
            </a:r>
            <a:r>
              <a:rPr lang="ja-JP" altLang="en-US" b="1" dirty="0">
                <a:latin typeface="Arial" panose="020B0604020202020204" pitchFamily="34" charset="0"/>
                <a:ea typeface="ＭＳ ゴシック" panose="020B0609070205080204" pitchFamily="49" charset="-128"/>
                <a:cs typeface="Times New Roman" panose="02020603050405020304" pitchFamily="18" charset="0"/>
              </a:rPr>
              <a:t>名</a:t>
            </a:r>
            <a:endParaRPr lang="en-US" altLang="ja-JP" b="1" dirty="0">
              <a:latin typeface="Arial" panose="020B0604020202020204" pitchFamily="34" charset="0"/>
              <a:ea typeface="ＭＳ ゴシック" panose="020B0609070205080204" pitchFamily="49" charset="-128"/>
              <a:cs typeface="Times New Roman" panose="02020603050405020304" pitchFamily="18" charset="0"/>
            </a:endParaRPr>
          </a:p>
          <a:p>
            <a:r>
              <a:rPr lang="ja-JP" altLang="en-US" b="1" dirty="0">
                <a:latin typeface="Arial" panose="020B0604020202020204" pitchFamily="34" charset="0"/>
                <a:ea typeface="ＭＳ ゴシック" panose="020B0609070205080204" pitchFamily="49" charset="-128"/>
                <a:cs typeface="Times New Roman" panose="02020603050405020304" pitchFamily="18" charset="0"/>
              </a:rPr>
              <a:t>　他は</a:t>
            </a:r>
            <a:r>
              <a:rPr lang="en-US" altLang="ja-JP" b="1" dirty="0">
                <a:latin typeface="Arial" panose="020B0604020202020204" pitchFamily="34" charset="0"/>
                <a:ea typeface="ＭＳ ゴシック" panose="020B0609070205080204" pitchFamily="49" charset="-128"/>
                <a:cs typeface="Times New Roman" panose="02020603050405020304" pitchFamily="18" charset="0"/>
              </a:rPr>
              <a:t>60</a:t>
            </a:r>
            <a:r>
              <a:rPr lang="ja-JP" altLang="en-US" b="1" dirty="0">
                <a:latin typeface="Arial" panose="020B0604020202020204" pitchFamily="34" charset="0"/>
                <a:ea typeface="ＭＳ ゴシック" panose="020B0609070205080204" pitchFamily="49" charset="-128"/>
                <a:cs typeface="Times New Roman" panose="02020603050405020304" pitchFamily="18" charset="0"/>
              </a:rPr>
              <a:t>分／回、</a:t>
            </a:r>
            <a:r>
              <a:rPr lang="en-US" altLang="ja-JP" b="1" dirty="0">
                <a:latin typeface="Arial" panose="020B0604020202020204" pitchFamily="34" charset="0"/>
                <a:ea typeface="ＭＳ ゴシック" panose="020B0609070205080204" pitchFamily="49" charset="-128"/>
                <a:cs typeface="Times New Roman" panose="02020603050405020304" pitchFamily="18" charset="0"/>
              </a:rPr>
              <a:t>30</a:t>
            </a:r>
            <a:r>
              <a:rPr lang="ja-JP" altLang="en-US" b="1" dirty="0">
                <a:latin typeface="Arial" panose="020B0604020202020204" pitchFamily="34" charset="0"/>
                <a:ea typeface="ＭＳ ゴシック" panose="020B0609070205080204" pitchFamily="49" charset="-128"/>
                <a:cs typeface="Times New Roman" panose="02020603050405020304" pitchFamily="18" charset="0"/>
              </a:rPr>
              <a:t>名　（ミズノさまマニュアル参照）</a:t>
            </a:r>
            <a:endParaRPr lang="ja-JP" altLang="en-US" b="1" dirty="0"/>
          </a:p>
        </p:txBody>
      </p:sp>
      <p:sp>
        <p:nvSpPr>
          <p:cNvPr id="4" name="テキスト ボックス 3">
            <a:extLst>
              <a:ext uri="{FF2B5EF4-FFF2-40B4-BE49-F238E27FC236}">
                <a16:creationId xmlns:a16="http://schemas.microsoft.com/office/drawing/2014/main" id="{069582F3-4CAA-B391-0EF3-9A8E19D6A1A3}"/>
              </a:ext>
            </a:extLst>
          </p:cNvPr>
          <p:cNvSpPr txBox="1"/>
          <p:nvPr/>
        </p:nvSpPr>
        <p:spPr>
          <a:xfrm>
            <a:off x="2903220" y="9400513"/>
            <a:ext cx="4400428" cy="651905"/>
          </a:xfrm>
          <a:prstGeom prst="rect">
            <a:avLst/>
          </a:prstGeom>
          <a:noFill/>
        </p:spPr>
        <p:txBody>
          <a:bodyPr wrap="square" lIns="0" tIns="36000" rIns="0" bIns="0">
            <a:spAutoFit/>
          </a:bodyPr>
          <a:lstStyle/>
          <a:p>
            <a:r>
              <a:rPr lang="ja-JP" altLang="en-US" sz="800" dirty="0">
                <a:latin typeface="メイリオ" panose="020B0604030504040204" pitchFamily="50" charset="-128"/>
                <a:ea typeface="メイリオ" panose="020B0604030504040204" pitchFamily="50" charset="-128"/>
              </a:rPr>
              <a:t>本イベントに際し、明治安田生命保険相互会社、イオンおよび協力・協賛各社が参加者を撮影、録音・録画する場合があり、それらは各社が希望する時期および方法で参加者に改めて許可を得ることなく無償で、広報・宣伝等に使用させていただきます。また、テレビ・雑誌・ＷＥＢなどのメディアへの掲出・露出・取材協力などにおいて、参加者に改めて許可を得ることなく、それらを無償で使用させていただきます。</a:t>
            </a:r>
            <a:endParaRPr lang="en-US" altLang="ja-JP" sz="800" dirty="0">
              <a:latin typeface="メイリオ" panose="020B0604030504040204" pitchFamily="50" charset="-128"/>
              <a:ea typeface="メイリオ" panose="020B0604030504040204" pitchFamily="50" charset="-128"/>
            </a:endParaRPr>
          </a:p>
        </p:txBody>
      </p:sp>
      <p:pic>
        <p:nvPicPr>
          <p:cNvPr id="19" name="図 18">
            <a:extLst>
              <a:ext uri="{FF2B5EF4-FFF2-40B4-BE49-F238E27FC236}">
                <a16:creationId xmlns:a16="http://schemas.microsoft.com/office/drawing/2014/main" id="{1E3062C1-DC7C-1343-02E3-58942E51F622}"/>
              </a:ext>
            </a:extLst>
          </p:cNvPr>
          <p:cNvPicPr>
            <a:picLocks noChangeAspect="1"/>
          </p:cNvPicPr>
          <p:nvPr/>
        </p:nvPicPr>
        <p:blipFill>
          <a:blip r:embed="rId3"/>
          <a:stretch>
            <a:fillRect/>
          </a:stretch>
        </p:blipFill>
        <p:spPr>
          <a:xfrm>
            <a:off x="5678135" y="6897859"/>
            <a:ext cx="1095445" cy="1109053"/>
          </a:xfrm>
          <a:prstGeom prst="rect">
            <a:avLst/>
          </a:prstGeom>
        </p:spPr>
      </p:pic>
    </p:spTree>
    <p:extLst>
      <p:ext uri="{BB962C8B-B14F-4D97-AF65-F5344CB8AC3E}">
        <p14:creationId xmlns:p14="http://schemas.microsoft.com/office/powerpoint/2010/main" val="26762376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142</TotalTime>
  <Words>323</Words>
  <Application>Microsoft Office PowerPoint</Application>
  <PresentationFormat>ユーザー設定</PresentationFormat>
  <Paragraphs>25</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Aptos</vt:lpstr>
      <vt:lpstr>Aptos Display</vt:lpstr>
      <vt:lpstr>Meiryo UI</vt:lpstr>
      <vt:lpstr>ＭＳ Ｐゴシック</vt:lpstr>
      <vt:lpstr>Meiryo</vt:lpstr>
      <vt:lpstr>Meiryo</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Fukumoto_miu</dc:creator>
  <cp:lastModifiedBy>み_三上　静</cp:lastModifiedBy>
  <cp:revision>51</cp:revision>
  <cp:lastPrinted>2026-04-07T02:01:51Z</cp:lastPrinted>
  <dcterms:created xsi:type="dcterms:W3CDTF">2026-04-03T09:53:28Z</dcterms:created>
  <dcterms:modified xsi:type="dcterms:W3CDTF">2026-06-01T07:39:22Z</dcterms:modified>
</cp:coreProperties>
</file>